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74" r:id="rId5"/>
    <p:sldId id="257" r:id="rId6"/>
    <p:sldId id="259" r:id="rId7"/>
    <p:sldId id="391" r:id="rId8"/>
    <p:sldId id="260" r:id="rId9"/>
    <p:sldId id="261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74B89D-94E7-4450-89D1-6AA74003AE8B}" v="3" dt="2020-08-11T08:40:09.0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9B3D9-4462-46B9-9D63-6E8FFBB45780}" type="datetimeFigureOut">
              <a:rPr lang="vi-VN" smtClean="0"/>
              <a:t>11/08/2020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2F68D-D730-4CFC-8DB3-057E4283BF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4277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6068E-B6F3-46BA-B8B6-082A01EE6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90D709-567E-43C8-BB19-919CCDA6A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4A33E-A25F-4B05-8530-78B3F5363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4379-FE15-4A28-BF2F-0980188B8D4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143B2-9E56-496A-89CD-14D2D45E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FC89F-BFAD-4FD1-BF79-490579DBC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10B6-E393-40E7-89EE-7DF8E37A1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7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B12DE-A8AA-40A8-BCAC-3636377F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CD1406-A5B3-438A-B50E-C767CC6FC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A0E60-A34A-41A6-AF2F-686AD2D4B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4379-FE15-4A28-BF2F-0980188B8D4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08136-AABD-40C0-BAF2-549CBE306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5FA60-C132-4E5F-9BB1-4F555466F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10B6-E393-40E7-89EE-7DF8E37A1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5AC1A5-32F7-40A2-A5B8-617642DB01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9D2BC9-C7A7-466E-84A5-AB68FA453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802DE-88CB-4EE1-9256-6B43D17FE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4379-FE15-4A28-BF2F-0980188B8D4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53592-3F30-45D4-ABF0-6CB7475FF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8C8E8-6D78-493E-838E-3D74AB71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10B6-E393-40E7-89EE-7DF8E37A1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5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7E628-7E0C-4D4F-975A-63A1E6C72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7973F-7871-4FE9-9690-F131FE7CA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49858-1548-45D8-A051-8961EC654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4379-FE15-4A28-BF2F-0980188B8D4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98059-1988-4EA4-BB00-664DEE89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71BAF-B6CE-460C-8CD9-8714D3FD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10B6-E393-40E7-89EE-7DF8E37A1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9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8E394-3D77-4505-8AAA-86C8BBC0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31F7D-BFB5-4CEB-AC25-85E7A332E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86E00-22B2-44A6-B650-52C41183D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4379-FE15-4A28-BF2F-0980188B8D4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3005C-AC47-4032-9C76-60FCCB5E5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429DE-6FE3-4151-8976-370E91AF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10B6-E393-40E7-89EE-7DF8E37A1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80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7B208-F641-4758-B1EF-52C468FAC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F8ADA-171C-4C51-AECA-99FAE7E98D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9B9D1-CC3F-49FA-9BA8-CD9159F49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E996B-BAE8-45B2-9CA8-98BB6499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4379-FE15-4A28-BF2F-0980188B8D4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A456C-9942-4686-BD41-92021520B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1DC99-88C1-495E-A39A-07A58BA6A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10B6-E393-40E7-89EE-7DF8E37A1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6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FC9FF-2A5E-445F-9B06-D6D5B1D86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2F065-CD8D-4026-BD66-773281583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59143-889E-4982-8C7B-F3A6E9CBA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CB05DC-FBCD-4359-B922-C9C9864C4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13A9A2-6858-463A-9192-ACDA0CD24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CFADF9-99A7-4742-971A-C330D537E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4379-FE15-4A28-BF2F-0980188B8D4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AEB8E6-8BA5-4FAE-B217-9BE36C92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85C57E-1F74-4A2A-A7FE-586E1365F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10B6-E393-40E7-89EE-7DF8E37A1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6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E6894-EE0A-4EF9-A76B-C3F5A9756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4F7E07-A01A-461B-93BD-EB37108D8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4379-FE15-4A28-BF2F-0980188B8D4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5529BC-CB51-4768-9B03-656D65587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A7B9AF-B1C2-490D-B540-E6117447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10B6-E393-40E7-89EE-7DF8E37A1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3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488978-5D70-460F-AFC7-36BFA491A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4379-FE15-4A28-BF2F-0980188B8D4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F8CDA4-D2F0-4400-B66D-A670823FA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3F0CE-6799-4C09-A4D5-FD1E2C29D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10B6-E393-40E7-89EE-7DF8E37A1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5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39E69-3FBA-42C3-B585-53100636E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7A0DE-2234-439F-914B-ABFE78AE7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2F5C4-E39C-456B-ADE1-75A69B932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16A35-3C92-4C54-ABEB-E9DF4DD5D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4379-FE15-4A28-BF2F-0980188B8D4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63A1B-75AA-414C-874B-1444682C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96652-F6B6-4398-854F-B3B35BFE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10B6-E393-40E7-89EE-7DF8E37A1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7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EB136-555D-4879-91B5-21C6BA1AB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DB45B-8F74-43BC-83E8-94E36EE51D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5F88A-903D-46B9-83C7-5EC4B1116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2CC365-5DE6-4606-9C6B-4B9F28E86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4379-FE15-4A28-BF2F-0980188B8D4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1E180-2CBE-40B3-AEE5-389ADDB1A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B91DC-B7A5-4E74-9776-6417D4A4C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10B6-E393-40E7-89EE-7DF8E37A1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66F5CD-B920-41FE-A8DC-6F4317C9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F4354-5E2B-40B0-9276-8B29B3498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364E7-6364-49CD-B2D9-2A67F402D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84379-FE15-4A28-BF2F-0980188B8D4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D71FF-8146-458D-8196-493E1930F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85ED6-5031-40C8-A58A-CAD247F51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010B6-E393-40E7-89EE-7DF8E37A1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8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The National Dialog on: “Early Action on Drought and Saline Intrusion in the Southern Provinces of Viet Nam”</a:t>
            </a:r>
            <a:endParaRPr lang="en-US" sz="2400"/>
          </a:p>
        </p:txBody>
      </p:sp>
      <p:pic>
        <p:nvPicPr>
          <p:cNvPr id="6" name="Picture 5" descr="A group of people flying kites in a field&#10;&#10;Description generated with very high confidence">
            <a:extLst>
              <a:ext uri="{FF2B5EF4-FFF2-40B4-BE49-F238E27FC236}">
                <a16:creationId xmlns:a16="http://schemas.microsoft.com/office/drawing/2014/main" id="{D3E889DB-43B4-479B-85A6-997D53D53E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36"/>
            <a:ext cx="12222477" cy="5388211"/>
          </a:xfrm>
          <a:prstGeom prst="rect">
            <a:avLst/>
          </a:prstGeom>
        </p:spPr>
      </p:pic>
      <p:pic>
        <p:nvPicPr>
          <p:cNvPr id="8" name="Picture 7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1F300C65-C148-4D08-B50D-22ECE26446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547" y="1"/>
            <a:ext cx="6170507" cy="12622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DCF092-0EC8-4003-B4E1-7C2763FC5B97}"/>
              </a:ext>
            </a:extLst>
          </p:cNvPr>
          <p:cNvSpPr txBox="1"/>
          <p:nvPr/>
        </p:nvSpPr>
        <p:spPr>
          <a:xfrm>
            <a:off x="-180665" y="5330768"/>
            <a:ext cx="12492967" cy="16312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200" b="1">
                <a:solidFill>
                  <a:schemeClr val="bg1"/>
                </a:solidFill>
              </a:rPr>
              <a:t>Managing dual challenges of COVID-19 and climatic events / natural disasters: </a:t>
            </a:r>
          </a:p>
          <a:p>
            <a:pPr algn="ctr"/>
            <a:r>
              <a:rPr lang="en-US" sz="2200" b="1">
                <a:solidFill>
                  <a:schemeClr val="bg1"/>
                </a:solidFill>
              </a:rPr>
              <a:t>Initial lessons learnt and recommendations</a:t>
            </a:r>
            <a:endParaRPr lang="en-US" sz="2200" b="1">
              <a:solidFill>
                <a:schemeClr val="bg1"/>
              </a:solidFill>
              <a:cs typeface="Calibri"/>
            </a:endParaRPr>
          </a:p>
          <a:p>
            <a:pPr algn="ctr"/>
            <a:endParaRPr lang="en-US" sz="1400" b="1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US" sz="1400" b="1">
                <a:solidFill>
                  <a:schemeClr val="bg1"/>
                </a:solidFill>
              </a:rPr>
              <a:t>Mizuho Okimoto-</a:t>
            </a:r>
            <a:r>
              <a:rPr lang="en-US" sz="1400" b="1" err="1">
                <a:solidFill>
                  <a:schemeClr val="bg1"/>
                </a:solidFill>
              </a:rPr>
              <a:t>Kaewtathip</a:t>
            </a:r>
            <a:r>
              <a:rPr lang="en-US" sz="1400" b="1">
                <a:solidFill>
                  <a:schemeClr val="bg1"/>
                </a:solidFill>
              </a:rPr>
              <a:t>, Chief of Social Policy and Governance, UNICEF Viet Nam</a:t>
            </a:r>
            <a:endParaRPr lang="en-US" sz="140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US" sz="1400" b="1">
                <a:solidFill>
                  <a:schemeClr val="bg1"/>
                </a:solidFill>
              </a:rPr>
              <a:t>Disaster Risk Management in the Context of COVID-19 Pandemic: Challenges and Solutions</a:t>
            </a:r>
            <a:endParaRPr lang="en-US" sz="140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US" sz="1400" b="1">
                <a:solidFill>
                  <a:schemeClr val="bg1"/>
                </a:solidFill>
              </a:rPr>
              <a:t>Ha </a:t>
            </a:r>
            <a:r>
              <a:rPr lang="en-US" sz="1400" b="1" err="1">
                <a:solidFill>
                  <a:schemeClr val="bg1"/>
                </a:solidFill>
              </a:rPr>
              <a:t>Noi</a:t>
            </a:r>
            <a:r>
              <a:rPr lang="en-US" sz="1400" b="1">
                <a:solidFill>
                  <a:schemeClr val="bg1"/>
                </a:solidFill>
              </a:rPr>
              <a:t>, Viet Nam, 12 August 2020</a:t>
            </a:r>
            <a:endParaRPr lang="en-US" sz="1400" b="1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18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21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FFAE7E-C085-4405-8988-DD73DABA4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08" y="-25640"/>
            <a:ext cx="11856372" cy="135578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3600" b="1">
                <a:solidFill>
                  <a:srgbClr val="0099FF"/>
                </a:solidFill>
                <a:latin typeface="Arial"/>
                <a:cs typeface="Arial"/>
              </a:rPr>
              <a:t>What has changed with COVID-19? </a:t>
            </a:r>
            <a:b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>
                <a:solidFill>
                  <a:srgbClr val="0099FF"/>
                </a:solidFill>
                <a:latin typeface="Arial"/>
                <a:cs typeface="Arial"/>
              </a:rPr>
              <a:t>The situation of vulnerable people and children in Viet Nam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9DF76-3A3A-49AF-94A5-148E4BDCC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344" y="1644715"/>
            <a:ext cx="6887984" cy="5076759"/>
          </a:xfrm>
        </p:spPr>
        <p:txBody>
          <a:bodyPr>
            <a:noAutofit/>
          </a:bodyPr>
          <a:lstStyle/>
          <a:p>
            <a:r>
              <a:rPr lang="en-US" sz="2200"/>
              <a:t>Reduced access to essential health care services</a:t>
            </a:r>
          </a:p>
          <a:p>
            <a:r>
              <a:rPr lang="en-US" sz="2200"/>
              <a:t>Limited access to water and weak personal hygiene practices</a:t>
            </a:r>
          </a:p>
          <a:p>
            <a:r>
              <a:rPr lang="en-US" sz="2200"/>
              <a:t>Uneven access to on-line education especially in the remote areas, ethnic minority children and children with disabilities.</a:t>
            </a:r>
          </a:p>
          <a:p>
            <a:r>
              <a:rPr lang="en-US" sz="2200"/>
              <a:t>Exposure to violence, mental health issues and isolation</a:t>
            </a:r>
          </a:p>
          <a:p>
            <a:r>
              <a:rPr lang="en-US" sz="2200"/>
              <a:t>Loss or reduced income and weak social protection systems have left many families at below survival levels while having to spend and borrow more</a:t>
            </a:r>
          </a:p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r>
              <a:rPr lang="en-US" sz="2200"/>
              <a:t>=&gt; Weaker resilience of families and communities due to new forms of poverty and widening inequality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DAD862-8A83-4884-9814-E6B53FB1F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3733" y="6356350"/>
            <a:ext cx="4438035" cy="36512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b="1"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F70F029-FA25-4AC3-9B3F-7D419EB8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800" y="6357150"/>
            <a:ext cx="2160114" cy="3651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en-US"/>
              <a:t>3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82606186-3916-49B3-BE59-04A2A0E5056F}"/>
              </a:ext>
            </a:extLst>
          </p:cNvPr>
          <p:cNvSpPr txBox="1">
            <a:spLocks/>
          </p:cNvSpPr>
          <p:nvPr/>
        </p:nvSpPr>
        <p:spPr>
          <a:xfrm>
            <a:off x="8123439" y="630133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E298F0D-00E8-4492-BF49-CB9046625A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4715"/>
            <a:ext cx="4598747" cy="5264123"/>
          </a:xfrm>
          <a:prstGeom prst="rect">
            <a:avLst/>
          </a:prstGeom>
        </p:spPr>
      </p:pic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9683124-4395-4FE4-8674-EDF00B1C5EED}"/>
              </a:ext>
            </a:extLst>
          </p:cNvPr>
          <p:cNvSpPr txBox="1">
            <a:spLocks/>
          </p:cNvSpPr>
          <p:nvPr/>
        </p:nvSpPr>
        <p:spPr>
          <a:xfrm>
            <a:off x="128016" y="6393878"/>
            <a:ext cx="2160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61932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FD2EAA-4A26-49BB-B7A7-93F8D6E88C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181FF-7095-4074-9136-19B9BED3F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5" y="365125"/>
            <a:ext cx="11274552" cy="1325563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 challenges of COVID-19 and natural disasters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1789BD-EF32-4B62-BBE0-C75B9A6A5A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097" y="2487032"/>
            <a:ext cx="5546558" cy="369770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9E98B-F95D-4C1B-840D-478DF9613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253" y="1825625"/>
            <a:ext cx="5896181" cy="44749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Viet Nam could be affected by possible second and third of COVID-19 pandemic and simultaneously by prolonged drought and seasonal natural disasters. </a:t>
            </a:r>
          </a:p>
          <a:p>
            <a:endParaRPr lang="en-US">
              <a:solidFill>
                <a:schemeClr val="bg1"/>
              </a:solidFill>
            </a:endParaRPr>
          </a:p>
          <a:p>
            <a:pPr lvl="1"/>
            <a:r>
              <a:rPr lang="en-US" u="sng">
                <a:solidFill>
                  <a:schemeClr val="bg1"/>
                </a:solidFill>
              </a:rPr>
              <a:t>Risks are systemic</a:t>
            </a:r>
            <a:r>
              <a:rPr lang="en-US">
                <a:solidFill>
                  <a:schemeClr val="bg1"/>
                </a:solidFill>
              </a:rPr>
              <a:t> due to pre-existing poverty and inequalities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pPr lvl="1"/>
            <a:r>
              <a:rPr lang="en-US" u="sng">
                <a:solidFill>
                  <a:schemeClr val="bg1"/>
                </a:solidFill>
              </a:rPr>
              <a:t>Crisis are cascading 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0B9017C-5419-4AAA-A0DD-C39D515E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4190" y="6300569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3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393E9C2-E0A7-4385-A005-FB3CDEAE0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7010" y="6219934"/>
            <a:ext cx="3860800" cy="365125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</p:spTree>
    <p:extLst>
      <p:ext uri="{BB962C8B-B14F-4D97-AF65-F5344CB8AC3E}">
        <p14:creationId xmlns:p14="http://schemas.microsoft.com/office/powerpoint/2010/main" val="2739581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E03A8F38-1B01-4500-A74B-FE8DE02CD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7010" y="6219934"/>
            <a:ext cx="3860800" cy="365125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85FEB22-CCB3-437D-8A52-6B179421F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1884" y="296617"/>
            <a:ext cx="2863862" cy="214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67AD4FA-36B7-4925-959D-2C071A35C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8280" y="0"/>
            <a:ext cx="3683483" cy="2527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E7AA1D-3D82-46FF-B961-749C5CFCA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09" y="379835"/>
            <a:ext cx="2413076" cy="779661"/>
          </a:xfrm>
        </p:spPr>
        <p:txBody>
          <a:bodyPr>
            <a:noAutofit/>
          </a:bodyPr>
          <a:lstStyle/>
          <a:p>
            <a:r>
              <a:rPr lang="en-US" sz="3200" b="1">
                <a:solidFill>
                  <a:srgbClr val="FF6600"/>
                </a:solidFill>
              </a:rPr>
              <a:t>Vulnerability Analysis</a:t>
            </a:r>
          </a:p>
        </p:txBody>
      </p:sp>
      <p:pic>
        <p:nvPicPr>
          <p:cNvPr id="6" name="Picture 2" descr="Image result for Ã´ nhiá»m mÃ´i trÆ°á»ng">
            <a:extLst>
              <a:ext uri="{FF2B5EF4-FFF2-40B4-BE49-F238E27FC236}">
                <a16:creationId xmlns:a16="http://schemas.microsoft.com/office/drawing/2014/main" id="{07B835E9-0362-4490-A46E-DE9421087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 bwMode="auto">
          <a:xfrm>
            <a:off x="9513605" y="4470074"/>
            <a:ext cx="2784487" cy="2360356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BA4D1B-6BC7-4E90-B55D-F78809B3BAAF}"/>
              </a:ext>
            </a:extLst>
          </p:cNvPr>
          <p:cNvSpPr txBox="1"/>
          <p:nvPr/>
        </p:nvSpPr>
        <p:spPr>
          <a:xfrm>
            <a:off x="5833598" y="481855"/>
            <a:ext cx="2683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6600"/>
                </a:solidFill>
              </a:rPr>
              <a:t>Health issues</a:t>
            </a:r>
          </a:p>
        </p:txBody>
      </p:sp>
      <p:pic>
        <p:nvPicPr>
          <p:cNvPr id="13" name="Picture 6" descr="https://moitruong.com.vn/Upload/treemchiuruirovemoitruongvathientaijpg.jpg">
            <a:extLst>
              <a:ext uri="{FF2B5EF4-FFF2-40B4-BE49-F238E27FC236}">
                <a16:creationId xmlns:a16="http://schemas.microsoft.com/office/drawing/2014/main" id="{4DE4D3E8-E545-4B2F-9024-C267DE1C9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 b="-6"/>
          <a:stretch/>
        </p:blipFill>
        <p:spPr bwMode="auto">
          <a:xfrm>
            <a:off x="16145" y="1780674"/>
            <a:ext cx="2727145" cy="2673769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FE898FD-C9D9-4A70-AD3F-DA3E38EEEEC7}"/>
              </a:ext>
            </a:extLst>
          </p:cNvPr>
          <p:cNvSpPr txBox="1"/>
          <p:nvPr/>
        </p:nvSpPr>
        <p:spPr>
          <a:xfrm>
            <a:off x="427755" y="3748887"/>
            <a:ext cx="3044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</a:rPr>
              <a:t>Air pollution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513409-1A7D-4776-8792-ED99BE803596}"/>
              </a:ext>
            </a:extLst>
          </p:cNvPr>
          <p:cNvSpPr txBox="1"/>
          <p:nvPr/>
        </p:nvSpPr>
        <p:spPr>
          <a:xfrm>
            <a:off x="10060919" y="3483274"/>
            <a:ext cx="223717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Environmental Degradation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DB4F15-156E-4CCF-9017-800979CC0326}"/>
              </a:ext>
            </a:extLst>
          </p:cNvPr>
          <p:cNvSpPr txBox="1"/>
          <p:nvPr/>
        </p:nvSpPr>
        <p:spPr>
          <a:xfrm>
            <a:off x="8993529" y="1947826"/>
            <a:ext cx="26115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6600"/>
                </a:solidFill>
              </a:rPr>
              <a:t>Economic issues </a:t>
            </a:r>
            <a:endParaRPr lang="en-US" sz="1100" b="1">
              <a:solidFill>
                <a:srgbClr val="FF66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78C32AB-19EC-4244-8549-0BCE4C386561}"/>
              </a:ext>
            </a:extLst>
          </p:cNvPr>
          <p:cNvCxnSpPr>
            <a:cxnSpLocks/>
          </p:cNvCxnSpPr>
          <p:nvPr/>
        </p:nvCxnSpPr>
        <p:spPr>
          <a:xfrm>
            <a:off x="2731625" y="3310359"/>
            <a:ext cx="2149499" cy="463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0D4544F-9173-49CE-BEE4-04E45CCBEAE6}"/>
              </a:ext>
            </a:extLst>
          </p:cNvPr>
          <p:cNvCxnSpPr>
            <a:cxnSpLocks/>
          </p:cNvCxnSpPr>
          <p:nvPr/>
        </p:nvCxnSpPr>
        <p:spPr>
          <a:xfrm flipH="1">
            <a:off x="6214936" y="2735393"/>
            <a:ext cx="504144" cy="893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8904D3B-360E-47A2-A6A2-AF4D75ACC164}"/>
              </a:ext>
            </a:extLst>
          </p:cNvPr>
          <p:cNvCxnSpPr>
            <a:cxnSpLocks/>
          </p:cNvCxnSpPr>
          <p:nvPr/>
        </p:nvCxnSpPr>
        <p:spPr>
          <a:xfrm flipH="1" flipV="1">
            <a:off x="7564167" y="4288774"/>
            <a:ext cx="2089120" cy="1196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07BB026-96EF-4907-AB45-FB22C317B445}"/>
              </a:ext>
            </a:extLst>
          </p:cNvPr>
          <p:cNvSpPr txBox="1"/>
          <p:nvPr/>
        </p:nvSpPr>
        <p:spPr>
          <a:xfrm>
            <a:off x="5088275" y="3670491"/>
            <a:ext cx="2508065" cy="707886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Elements </a:t>
            </a:r>
            <a:r>
              <a:rPr lang="en-US" sz="2000" b="1">
                <a:solidFill>
                  <a:srgbClr val="C00000"/>
                </a:solidFill>
                <a:sym typeface="Wingdings" panose="05000000000000000000" pitchFamily="2" charset="2"/>
              </a:rPr>
              <a:t> increase vulnerability</a:t>
            </a:r>
            <a:endParaRPr lang="en-US" sz="2000" b="1">
              <a:solidFill>
                <a:srgbClr val="C00000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CCDC372-5ECA-4025-B674-F294DA24C639}"/>
              </a:ext>
            </a:extLst>
          </p:cNvPr>
          <p:cNvCxnSpPr>
            <a:cxnSpLocks/>
          </p:cNvCxnSpPr>
          <p:nvPr/>
        </p:nvCxnSpPr>
        <p:spPr>
          <a:xfrm flipH="1">
            <a:off x="7564167" y="2527959"/>
            <a:ext cx="1429362" cy="1366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83CDE175-4266-46E3-AD1B-544C5AAF1A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34" b="-3393"/>
          <a:stretch/>
        </p:blipFill>
        <p:spPr>
          <a:xfrm>
            <a:off x="4511742" y="4892935"/>
            <a:ext cx="3810000" cy="199924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DC005E4-5B3C-4298-9326-08CC79D999D6}"/>
              </a:ext>
            </a:extLst>
          </p:cNvPr>
          <p:cNvSpPr txBox="1"/>
          <p:nvPr/>
        </p:nvSpPr>
        <p:spPr>
          <a:xfrm>
            <a:off x="4822078" y="6368765"/>
            <a:ext cx="26459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6600"/>
                </a:solidFill>
              </a:rPr>
              <a:t>Humanitarian crisis</a:t>
            </a:r>
            <a:endParaRPr lang="en-US" b="1">
              <a:solidFill>
                <a:srgbClr val="FF660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D785D5A-423C-46FA-B568-0170A5EF6D99}"/>
              </a:ext>
            </a:extLst>
          </p:cNvPr>
          <p:cNvCxnSpPr/>
          <p:nvPr/>
        </p:nvCxnSpPr>
        <p:spPr>
          <a:xfrm>
            <a:off x="4200502" y="2706092"/>
            <a:ext cx="1819639" cy="922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picture containing sky, outdoor, person, tree&#10;&#10;Description generated with very high confidence">
            <a:extLst>
              <a:ext uri="{FF2B5EF4-FFF2-40B4-BE49-F238E27FC236}">
                <a16:creationId xmlns:a16="http://schemas.microsoft.com/office/drawing/2014/main" id="{1C660480-28EA-4B63-B564-66295127CE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993" y="4746469"/>
            <a:ext cx="2625297" cy="1476736"/>
          </a:xfrm>
          <a:prstGeom prst="rect">
            <a:avLst/>
          </a:prstGeom>
        </p:spPr>
      </p:pic>
      <p:sp>
        <p:nvSpPr>
          <p:cNvPr id="20" name="Arrow: Down 19">
            <a:extLst>
              <a:ext uri="{FF2B5EF4-FFF2-40B4-BE49-F238E27FC236}">
                <a16:creationId xmlns:a16="http://schemas.microsoft.com/office/drawing/2014/main" id="{845726AC-4AAD-4DB3-AC11-4A7E00C2CF36}"/>
              </a:ext>
            </a:extLst>
          </p:cNvPr>
          <p:cNvSpPr/>
          <p:nvPr/>
        </p:nvSpPr>
        <p:spPr>
          <a:xfrm>
            <a:off x="6020142" y="4419286"/>
            <a:ext cx="352162" cy="473649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0046B33-0C1C-4216-881A-DDB706EED1B0}"/>
              </a:ext>
            </a:extLst>
          </p:cNvPr>
          <p:cNvCxnSpPr>
            <a:cxnSpLocks/>
          </p:cNvCxnSpPr>
          <p:nvPr/>
        </p:nvCxnSpPr>
        <p:spPr>
          <a:xfrm flipV="1">
            <a:off x="2722325" y="4264026"/>
            <a:ext cx="2365950" cy="567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4A25F1D-C8BB-43E2-8F57-47BDE689C402}"/>
              </a:ext>
            </a:extLst>
          </p:cNvPr>
          <p:cNvSpPr txBox="1"/>
          <p:nvPr/>
        </p:nvSpPr>
        <p:spPr>
          <a:xfrm>
            <a:off x="113309" y="6228756"/>
            <a:ext cx="2588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6600"/>
                </a:solidFill>
              </a:rPr>
              <a:t>Access to quality education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F5B254-841B-4BF8-A683-50F5AF3FDBD7}"/>
              </a:ext>
            </a:extLst>
          </p:cNvPr>
          <p:cNvSpPr txBox="1"/>
          <p:nvPr/>
        </p:nvSpPr>
        <p:spPr>
          <a:xfrm>
            <a:off x="2722325" y="2014868"/>
            <a:ext cx="274962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6600"/>
                </a:solidFill>
              </a:rPr>
              <a:t>Access to safe water</a:t>
            </a:r>
          </a:p>
        </p:txBody>
      </p:sp>
      <p:pic>
        <p:nvPicPr>
          <p:cNvPr id="25" name="Picture 24" descr="A picture containing person, indoor, wall, sport&#10;&#10;Description generated with very high confidence">
            <a:extLst>
              <a:ext uri="{FF2B5EF4-FFF2-40B4-BE49-F238E27FC236}">
                <a16:creationId xmlns:a16="http://schemas.microsoft.com/office/drawing/2014/main" id="{3670CDEB-184C-463F-91BA-58859312D24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38"/>
          <a:stretch/>
        </p:blipFill>
        <p:spPr>
          <a:xfrm>
            <a:off x="5726211" y="909880"/>
            <a:ext cx="2313542" cy="17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0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 animBg="1"/>
      <p:bldP spid="12" grpId="0" animBg="1"/>
      <p:bldP spid="33" grpId="0" animBg="1"/>
      <p:bldP spid="20" grpId="0" animBg="1"/>
      <p:bldP spid="30" grpId="0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F3A490-E777-46AA-B602-B80E92303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497" y="356617"/>
            <a:ext cx="8155924" cy="1183426"/>
          </a:xfrm>
        </p:spPr>
        <p:txBody>
          <a:bodyPr anchor="b">
            <a:normAutofit/>
          </a:bodyPr>
          <a:lstStyle/>
          <a:p>
            <a:r>
              <a:rPr lang="en-US" sz="3600" b="1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 challenges: </a:t>
            </a:r>
            <a:br>
              <a:rPr lang="en-US" sz="3600" b="1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practical implications?</a:t>
            </a:r>
          </a:p>
        </p:txBody>
      </p:sp>
      <p:pic>
        <p:nvPicPr>
          <p:cNvPr id="6" name="Picture 5" descr="A young boy in a green field&#10;&#10;Description automatically generated">
            <a:extLst>
              <a:ext uri="{FF2B5EF4-FFF2-40B4-BE49-F238E27FC236}">
                <a16:creationId xmlns:a16="http://schemas.microsoft.com/office/drawing/2014/main" id="{92E4EC95-95D6-4C0F-8AC3-F23D56275C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3CC80-BFB6-46AB-8664-1E7F72C3C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621" y="1703163"/>
            <a:ext cx="7325836" cy="47982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Dilemma of managing health pandemic while preparing /  responding to natural disasters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Public resource could be overstretched</a:t>
            </a:r>
            <a:endParaRPr lang="en-US" sz="2400" dirty="0">
              <a:cs typeface="Calibri"/>
            </a:endParaRPr>
          </a:p>
          <a:p>
            <a:pPr lvl="0"/>
            <a:r>
              <a:rPr lang="en-US" sz="2400" dirty="0"/>
              <a:t>Gaps in knowledge and capacity of official, communities and families on dual challenges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Social distancing requirements could limit on-site response, rapid assessment and monitoring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Shortage of supplies </a:t>
            </a:r>
            <a:r>
              <a:rPr lang="en-GB" sz="2400" dirty="0"/>
              <a:t>and disruption of value chains could affect timely delivery</a:t>
            </a:r>
            <a:endParaRPr lang="en-US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BA4C9-B3DD-497C-A77A-DD2D17BBA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3733" y="6356350"/>
            <a:ext cx="4438035" cy="36512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b="1"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DF9140C-493E-4775-84B0-E4A7326B3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" y="6393878"/>
            <a:ext cx="2160114" cy="3651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en-GB"/>
              <a:t>5</a:t>
            </a:r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569BD7BF-40D9-47A1-AD4B-2F6E7B5E7672}"/>
              </a:ext>
            </a:extLst>
          </p:cNvPr>
          <p:cNvSpPr txBox="1">
            <a:spLocks/>
          </p:cNvSpPr>
          <p:nvPr/>
        </p:nvSpPr>
        <p:spPr>
          <a:xfrm>
            <a:off x="8131622" y="639387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</p:spTree>
    <p:extLst>
      <p:ext uri="{BB962C8B-B14F-4D97-AF65-F5344CB8AC3E}">
        <p14:creationId xmlns:p14="http://schemas.microsoft.com/office/powerpoint/2010/main" val="406038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CF2D83-1E8B-4C90-A1BC-A64B076C3A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558CEA-53B7-492A-80A7-166D2ECED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4190" y="6300569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15E4355-C1EE-2A42-B28B-63C6333920E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4BEB33-8236-4174-8DAF-08135D6B9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7010" y="6219934"/>
            <a:ext cx="3860800" cy="365125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4882D3-80B0-467B-847B-2C3BC9437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6" y="478576"/>
            <a:ext cx="10868527" cy="1325563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to build more resilient, inclusive and sustainable systems: global recommendations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C73F9B-8137-4221-9251-3D1833B5C3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3772" y="2679192"/>
            <a:ext cx="5152644" cy="358444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8D898-271D-4AC4-B3A6-392B1B3BD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17" y="2028086"/>
            <a:ext cx="10124633" cy="4351338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Update multi-sectoral risk analysis</a:t>
            </a:r>
          </a:p>
          <a:p>
            <a:r>
              <a:rPr lang="en-US" sz="2600" dirty="0">
                <a:solidFill>
                  <a:schemeClr val="bg1"/>
                </a:solidFill>
              </a:rPr>
              <a:t>Make DRR, emergency preparedness and                                                                response part of </a:t>
            </a:r>
            <a:r>
              <a:rPr lang="en-US" sz="2600" dirty="0" err="1">
                <a:solidFill>
                  <a:schemeClr val="bg1"/>
                </a:solidFill>
              </a:rPr>
              <a:t>GoV’s</a:t>
            </a:r>
            <a:r>
              <a:rPr lang="en-US" sz="2600" dirty="0">
                <a:solidFill>
                  <a:schemeClr val="bg1"/>
                </a:solidFill>
              </a:rPr>
              <a:t> roadmap                                                                  and SEDP</a:t>
            </a:r>
          </a:p>
          <a:p>
            <a:r>
              <a:rPr lang="en-US" sz="2600" dirty="0">
                <a:solidFill>
                  <a:schemeClr val="bg1"/>
                </a:solidFill>
              </a:rPr>
              <a:t>Multi-sectoral coordination</a:t>
            </a:r>
          </a:p>
          <a:p>
            <a:r>
              <a:rPr lang="en-US" sz="2600" dirty="0">
                <a:solidFill>
                  <a:schemeClr val="bg1"/>
                </a:solidFill>
              </a:rPr>
              <a:t>Strengthen local capacity and guidance                                                                                 for timely and effective response, following                                                                     the social distancing protocols </a:t>
            </a:r>
          </a:p>
          <a:p>
            <a:r>
              <a:rPr lang="en-US" sz="2600" dirty="0">
                <a:solidFill>
                  <a:schemeClr val="bg1"/>
                </a:solidFill>
              </a:rPr>
              <a:t>Invest in essential services and incorporate                                                                    climate risks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41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C3014-17AB-45CA-9CAD-C2D819293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2779" y="528784"/>
            <a:ext cx="7205451" cy="629601"/>
          </a:xfrm>
        </p:spPr>
        <p:txBody>
          <a:bodyPr anchor="b">
            <a:normAutofit fontScale="90000"/>
          </a:bodyPr>
          <a:lstStyle/>
          <a:p>
            <a:r>
              <a:rPr lang="en-US" sz="3600" b="1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from the Philippines</a:t>
            </a:r>
            <a:br>
              <a:rPr lang="en-US" sz="3600" b="1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/>
              <a:t>Typhoon </a:t>
            </a:r>
            <a:r>
              <a:rPr lang="en-US" sz="3600" dirty="0" err="1"/>
              <a:t>Vongfong</a:t>
            </a:r>
            <a:r>
              <a:rPr lang="en-US" sz="3600" dirty="0"/>
              <a:t>, May 2020</a:t>
            </a:r>
            <a:endParaRPr lang="en-US" sz="3600" b="1" dirty="0">
              <a:solidFill>
                <a:srgbClr val="00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647E6B-E0AF-4E1B-A169-5E1A164E06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A3DC9-ACE8-46E1-9DBF-1F05FAD9C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778" y="1547958"/>
            <a:ext cx="7600605" cy="5525717"/>
          </a:xfrm>
        </p:spPr>
        <p:txBody>
          <a:bodyPr>
            <a:noAutofit/>
          </a:bodyPr>
          <a:lstStyle/>
          <a:p>
            <a:r>
              <a:rPr lang="en-US" sz="1800" dirty="0"/>
              <a:t>Government provided</a:t>
            </a:r>
          </a:p>
          <a:p>
            <a:pPr lvl="1"/>
            <a:r>
              <a:rPr lang="en-US" sz="1800" dirty="0"/>
              <a:t>Guidance on minimum health standards and evacuation procedures. </a:t>
            </a:r>
          </a:p>
          <a:p>
            <a:pPr lvl="1"/>
            <a:r>
              <a:rPr lang="en-US" sz="1800" dirty="0"/>
              <a:t>Deployed Barangay Health Emergency Response Team</a:t>
            </a:r>
          </a:p>
          <a:p>
            <a:pPr lvl="1"/>
            <a:r>
              <a:rPr lang="en-US" sz="1800" dirty="0"/>
              <a:t>SOP on internal travel of humanitarian workers.</a:t>
            </a:r>
          </a:p>
          <a:p>
            <a:r>
              <a:rPr lang="en-US" sz="1800" dirty="0"/>
              <a:t>UNICEF supported</a:t>
            </a:r>
          </a:p>
          <a:p>
            <a:pPr lvl="1"/>
            <a:r>
              <a:rPr lang="en-US" sz="1800" dirty="0"/>
              <a:t>Sectoral response plans and protocols before the typhoon</a:t>
            </a:r>
          </a:p>
          <a:p>
            <a:pPr lvl="1"/>
            <a:r>
              <a:rPr lang="en-US" sz="1800" dirty="0"/>
              <a:t>Virtual assessments to collect data on children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Lessons learnt</a:t>
            </a:r>
          </a:p>
          <a:p>
            <a:pPr lvl="0"/>
            <a:r>
              <a:rPr lang="en-US" sz="1800" dirty="0"/>
              <a:t>Revisit the Mass Evacuation Plan </a:t>
            </a:r>
          </a:p>
          <a:p>
            <a:pPr lvl="0"/>
            <a:r>
              <a:rPr lang="en-US" sz="1800" dirty="0"/>
              <a:t>Preposition critical supplies including health minimum standard protocols in evacuation sites. </a:t>
            </a:r>
          </a:p>
          <a:p>
            <a:pPr lvl="0"/>
            <a:r>
              <a:rPr lang="en-US" sz="1800" dirty="0"/>
              <a:t>Provide technical support to local government to develop the minimum preparedness actions including contingency plans and sectoral preparedness</a:t>
            </a:r>
          </a:p>
          <a:p>
            <a:pPr lvl="0"/>
            <a:r>
              <a:rPr lang="en-US" sz="1800" dirty="0"/>
              <a:t>Ensure robust pre-disaster baseline data.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2A571CE-49C3-4E22-A6E0-09DAFE8FB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617" y="6420993"/>
            <a:ext cx="2160114" cy="3651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en-GB"/>
              <a:t>7</a:t>
            </a:r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8CB12C0-69C1-45F7-A485-0EEBD769A53E}"/>
              </a:ext>
            </a:extLst>
          </p:cNvPr>
          <p:cNvSpPr txBox="1">
            <a:spLocks/>
          </p:cNvSpPr>
          <p:nvPr/>
        </p:nvSpPr>
        <p:spPr>
          <a:xfrm>
            <a:off x="8132583" y="635634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</p:spTree>
    <p:extLst>
      <p:ext uri="{BB962C8B-B14F-4D97-AF65-F5344CB8AC3E}">
        <p14:creationId xmlns:p14="http://schemas.microsoft.com/office/powerpoint/2010/main" val="498967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C4BE64-D3E3-4BFC-921D-2368EB6BED75}"/>
              </a:ext>
            </a:extLst>
          </p:cNvPr>
          <p:cNvSpPr/>
          <p:nvPr/>
        </p:nvSpPr>
        <p:spPr>
          <a:xfrm>
            <a:off x="-29996" y="0"/>
            <a:ext cx="12221996" cy="6858000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25E154-30A1-43D2-BD68-58A39BFB41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996" y="-64168"/>
            <a:ext cx="4136225" cy="6922168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1A7242F-F8F9-45D9-90CA-A05B47AE7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" y="6396863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D2DB86-D0CA-4BA7-9242-28BB98181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11874" y="6396863"/>
            <a:ext cx="3860800" cy="365125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B3ECB7-BF21-47A7-8A50-8752F9971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264" y="131742"/>
            <a:ext cx="6928104" cy="951611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from the Pacific</a:t>
            </a: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bg1"/>
                </a:solidFill>
              </a:rPr>
              <a:t>Tropical Cyclone Harold, April 2020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CCE38-7DA7-489A-A672-3CA82AD43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8264" y="1293409"/>
            <a:ext cx="7674864" cy="5582624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UNICEF prepositioned supplies in partnership with First Action Initiative to stockpile supplies in Brisbane Warehouse. EU, US, Fiji and mercy flight of Australia supported transport of supplies. </a:t>
            </a:r>
          </a:p>
          <a:p>
            <a:r>
              <a:rPr lang="en-GB" sz="2000" dirty="0">
                <a:solidFill>
                  <a:schemeClr val="bg1"/>
                </a:solidFill>
              </a:rPr>
              <a:t>Worked with governments for exemption on travel restrictions and new protocols to transport supplies.</a:t>
            </a:r>
          </a:p>
          <a:p>
            <a:pPr marL="0" indent="0">
              <a:buNone/>
            </a:pPr>
            <a:endParaRPr lang="en-GB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</a:rPr>
              <a:t>Lessons learnt</a:t>
            </a:r>
          </a:p>
          <a:p>
            <a:r>
              <a:rPr lang="en-US" sz="2000" dirty="0">
                <a:solidFill>
                  <a:schemeClr val="bg1"/>
                </a:solidFill>
              </a:rPr>
              <a:t>Include pandemic-like scenarios in risk analysis. </a:t>
            </a:r>
          </a:p>
          <a:p>
            <a:pPr lvl="0"/>
            <a:r>
              <a:rPr lang="en-US" sz="2000" dirty="0">
                <a:solidFill>
                  <a:schemeClr val="bg1"/>
                </a:solidFill>
              </a:rPr>
              <a:t>Maintain pre-positioned supplies both in-country and through regional/sub-regional hubs.</a:t>
            </a:r>
          </a:p>
          <a:p>
            <a:pPr lvl="0"/>
            <a:r>
              <a:rPr lang="en-US" sz="2000" dirty="0">
                <a:solidFill>
                  <a:schemeClr val="bg1"/>
                </a:solidFill>
              </a:rPr>
              <a:t>Establish long-term agreements on freights forwarders.</a:t>
            </a:r>
          </a:p>
          <a:p>
            <a:pPr lvl="0"/>
            <a:r>
              <a:rPr lang="en-US" sz="2000" dirty="0">
                <a:solidFill>
                  <a:schemeClr val="bg1"/>
                </a:solidFill>
              </a:rPr>
              <a:t>Mobilize partnerships key donors and the private sectors. </a:t>
            </a:r>
          </a:p>
        </p:txBody>
      </p:sp>
    </p:spTree>
    <p:extLst>
      <p:ext uri="{BB962C8B-B14F-4D97-AF65-F5344CB8AC3E}">
        <p14:creationId xmlns:p14="http://schemas.microsoft.com/office/powerpoint/2010/main" val="671763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49B71C446605409972D1414F3F86C9" ma:contentTypeVersion="0" ma:contentTypeDescription="Create a new document." ma:contentTypeScope="" ma:versionID="478bed3d5f78e4032f0bd2299df684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983D16-FD06-4A1C-B2A5-871E0D6EFD1F}"/>
</file>

<file path=customXml/itemProps2.xml><?xml version="1.0" encoding="utf-8"?>
<ds:datastoreItem xmlns:ds="http://schemas.openxmlformats.org/officeDocument/2006/customXml" ds:itemID="{08A3FC5C-C21F-403E-A538-5589634AA9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D0B2D4-2297-40E9-B890-AFB7606BF1E3}">
  <ds:schemaRefs>
    <ds:schemaRef ds:uri="8ff21353-0120-456e-bee5-b0dca08ada9f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34a53d94-f98c-4634-8a7e-27de4dbac4d8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516</Words>
  <Application>Microsoft Office PowerPoint</Application>
  <PresentationFormat>Widescreen</PresentationFormat>
  <Paragraphs>80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What has changed with COVID-19?  The situation of vulnerable people and children in Viet Nam</vt:lpstr>
      <vt:lpstr>Dual challenges of COVID-19 and natural disasters</vt:lpstr>
      <vt:lpstr>Vulnerability Analysis</vt:lpstr>
      <vt:lpstr>Dual challenges:  What are the practical implications?</vt:lpstr>
      <vt:lpstr>Opportunity to build more resilient, inclusive and sustainable systems: global recommendations</vt:lpstr>
      <vt:lpstr>Experience from the Philippines Typhoon Vongfong, May 2020</vt:lpstr>
      <vt:lpstr>Experience from the Pacific Tropical Cyclone Harold, April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Machiko Okumura</dc:creator>
  <cp:lastModifiedBy>Ly Phat Viet Linh</cp:lastModifiedBy>
  <cp:revision>4</cp:revision>
  <dcterms:created xsi:type="dcterms:W3CDTF">2020-08-11T04:34:01Z</dcterms:created>
  <dcterms:modified xsi:type="dcterms:W3CDTF">2020-08-11T08:44:55Z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0x0101007149B71C446605409972D1414F3F86C9</vt:lpwstr>
  </property>
</Properties>
</file>